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9" r:id="rId31"/>
  </p:sldIdLst>
  <p:sldSz cx="9144000" cy="5143500" type="screen16x9"/>
  <p:notesSz cx="6858000" cy="9144000"/>
  <p:embeddedFontLst>
    <p:embeddedFont>
      <p:font typeface="Anaheim" panose="020B0600000101010101" charset="0"/>
      <p:regular r:id="rId33"/>
    </p:embeddedFont>
    <p:embeddedFont>
      <p:font typeface="Hanken Grotesk" panose="020B0600000101010101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ExtraBold" panose="00000900000000000000" pitchFamily="2" charset="0"/>
      <p:bold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6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lYYOmB0MsPRo5We4Ns6f518hX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96" y="144"/>
      </p:cViewPr>
      <p:guideLst>
        <p:guide pos="5306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39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4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34"/>
          <p:cNvGrpSpPr/>
          <p:nvPr/>
        </p:nvGrpSpPr>
        <p:grpSpPr>
          <a:xfrm>
            <a:off x="5129550" y="-1185625"/>
            <a:ext cx="5286000" cy="6725250"/>
            <a:chOff x="5129550" y="-1185625"/>
            <a:chExt cx="5286000" cy="6725250"/>
          </a:xfrm>
        </p:grpSpPr>
        <p:sp>
          <p:nvSpPr>
            <p:cNvPr id="13" name="Google Shape;13;p34"/>
            <p:cNvSpPr/>
            <p:nvPr/>
          </p:nvSpPr>
          <p:spPr>
            <a:xfrm>
              <a:off x="5129550" y="-11856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14;p34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/>
          <p:nvPr/>
        </p:nvSpPr>
        <p:spPr>
          <a:xfrm rot="10800000" flipH="1">
            <a:off x="6312755" y="-10400"/>
            <a:ext cx="2836200" cy="51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22980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ubTitle" idx="1"/>
          </p:nvPr>
        </p:nvSpPr>
        <p:spPr>
          <a:xfrm>
            <a:off x="1069150" y="1506625"/>
            <a:ext cx="46032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43"/>
          <p:cNvGrpSpPr/>
          <p:nvPr/>
        </p:nvGrpSpPr>
        <p:grpSpPr>
          <a:xfrm>
            <a:off x="-967750" y="1592700"/>
            <a:ext cx="4156800" cy="4347750"/>
            <a:chOff x="-967750" y="1592700"/>
            <a:chExt cx="4156800" cy="4347750"/>
          </a:xfrm>
        </p:grpSpPr>
        <p:sp>
          <p:nvSpPr>
            <p:cNvPr id="73" name="Google Shape;73;p43"/>
            <p:cNvSpPr/>
            <p:nvPr/>
          </p:nvSpPr>
          <p:spPr>
            <a:xfrm rot="10800000">
              <a:off x="-967750" y="4756350"/>
              <a:ext cx="4156800" cy="118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" name="Google Shape;74;p43"/>
            <p:cNvCxnSpPr/>
            <p:nvPr/>
          </p:nvCxnSpPr>
          <p:spPr>
            <a:xfrm>
              <a:off x="821225" y="1592700"/>
              <a:ext cx="0" cy="3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>
            <a:spLocks noGrp="1"/>
          </p:cNvSpPr>
          <p:nvPr>
            <p:ph type="title"/>
          </p:nvPr>
        </p:nvSpPr>
        <p:spPr>
          <a:xfrm>
            <a:off x="1820350" y="1949700"/>
            <a:ext cx="66105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45"/>
          <p:cNvSpPr/>
          <p:nvPr/>
        </p:nvSpPr>
        <p:spPr>
          <a:xfrm>
            <a:off x="-725" y="0"/>
            <a:ext cx="1297800" cy="51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45"/>
          <p:cNvCxnSpPr/>
          <p:nvPr/>
        </p:nvCxnSpPr>
        <p:spPr>
          <a:xfrm rot="10800000">
            <a:off x="7216750" y="5539625"/>
            <a:ext cx="176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" name="Google Shape;84;p45"/>
          <p:cNvGrpSpPr/>
          <p:nvPr/>
        </p:nvGrpSpPr>
        <p:grpSpPr>
          <a:xfrm>
            <a:off x="-53125" y="1114800"/>
            <a:ext cx="10250427" cy="5247350"/>
            <a:chOff x="34350" y="1114800"/>
            <a:chExt cx="10163025" cy="5247350"/>
          </a:xfrm>
        </p:grpSpPr>
        <p:sp>
          <p:nvSpPr>
            <p:cNvPr id="85" name="Google Shape;85;p45"/>
            <p:cNvSpPr/>
            <p:nvPr/>
          </p:nvSpPr>
          <p:spPr>
            <a:xfrm>
              <a:off x="4911375" y="4023950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" name="Google Shape;86;p45"/>
            <p:cNvCxnSpPr/>
            <p:nvPr/>
          </p:nvCxnSpPr>
          <p:spPr>
            <a:xfrm rot="10800000">
              <a:off x="34350" y="1114800"/>
              <a:ext cx="932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7" name="Google Shape;87;p45"/>
          <p:cNvSpPr/>
          <p:nvPr/>
        </p:nvSpPr>
        <p:spPr>
          <a:xfrm>
            <a:off x="1820350" y="15203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46"/>
          <p:cNvGrpSpPr/>
          <p:nvPr/>
        </p:nvGrpSpPr>
        <p:grpSpPr>
          <a:xfrm>
            <a:off x="6389300" y="-4411950"/>
            <a:ext cx="3254700" cy="9951575"/>
            <a:chOff x="6389300" y="-4411950"/>
            <a:chExt cx="3254700" cy="9951575"/>
          </a:xfrm>
        </p:grpSpPr>
        <p:cxnSp>
          <p:nvCxnSpPr>
            <p:cNvPr id="93" name="Google Shape;93;p46"/>
            <p:cNvCxnSpPr/>
            <p:nvPr/>
          </p:nvCxnSpPr>
          <p:spPr>
            <a:xfrm>
              <a:off x="8016650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46"/>
            <p:cNvSpPr/>
            <p:nvPr/>
          </p:nvSpPr>
          <p:spPr>
            <a:xfrm rot="5400000">
              <a:off x="4337600" y="-2360250"/>
              <a:ext cx="7358100" cy="325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46"/>
          <p:cNvSpPr/>
          <p:nvPr/>
        </p:nvSpPr>
        <p:spPr>
          <a:xfrm>
            <a:off x="713225" y="73622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8"/>
          <p:cNvSpPr/>
          <p:nvPr/>
        </p:nvSpPr>
        <p:spPr>
          <a:xfrm rot="10800000" flipH="1">
            <a:off x="-7325" y="4336800"/>
            <a:ext cx="9189300" cy="8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8"/>
          <p:cNvSpPr/>
          <p:nvPr/>
        </p:nvSpPr>
        <p:spPr>
          <a:xfrm rot="5400000">
            <a:off x="-2096575" y="5338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/>
          <p:nvPr/>
        </p:nvSpPr>
        <p:spPr>
          <a:xfrm rot="10800000" flipH="1">
            <a:off x="8331975" y="-19300"/>
            <a:ext cx="849900" cy="51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9"/>
          <p:cNvSpPr/>
          <p:nvPr/>
        </p:nvSpPr>
        <p:spPr>
          <a:xfrm>
            <a:off x="-1210125" y="47564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/>
          <p:nvPr/>
        </p:nvSpPr>
        <p:spPr>
          <a:xfrm rot="10800000" flipH="1">
            <a:off x="-725" y="4381599"/>
            <a:ext cx="9148800" cy="76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title" idx="2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title" idx="3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 idx="4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title" idx="5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title" idx="6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 idx="7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/>
          <p:nvPr/>
        </p:nvSpPr>
        <p:spPr>
          <a:xfrm rot="5400000">
            <a:off x="6957475" y="-8431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/>
          <p:nvPr/>
        </p:nvSpPr>
        <p:spPr>
          <a:xfrm>
            <a:off x="-725" y="2571975"/>
            <a:ext cx="9144000" cy="260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" name="Google Shape;36;p36"/>
          <p:cNvGrpSpPr/>
          <p:nvPr/>
        </p:nvGrpSpPr>
        <p:grpSpPr>
          <a:xfrm>
            <a:off x="6352450" y="-82075"/>
            <a:ext cx="5286000" cy="6300500"/>
            <a:chOff x="6352450" y="-82075"/>
            <a:chExt cx="5286000" cy="6300500"/>
          </a:xfrm>
        </p:grpSpPr>
        <p:cxnSp>
          <p:nvCxnSpPr>
            <p:cNvPr id="37" name="Google Shape;37;p36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" name="Google Shape;38;p36"/>
            <p:cNvSpPr/>
            <p:nvPr/>
          </p:nvSpPr>
          <p:spPr>
            <a:xfrm>
              <a:off x="6352450" y="38802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>
            <a:spLocks noGrp="1"/>
          </p:cNvSpPr>
          <p:nvPr>
            <p:ph type="title"/>
          </p:nvPr>
        </p:nvSpPr>
        <p:spPr>
          <a:xfrm>
            <a:off x="2289575" y="537275"/>
            <a:ext cx="2641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/>
          <p:nvPr/>
        </p:nvSpPr>
        <p:spPr>
          <a:xfrm rot="10800000" flipH="1">
            <a:off x="714225" y="-3825"/>
            <a:ext cx="84297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7"/>
          <p:cNvSpPr/>
          <p:nvPr/>
        </p:nvSpPr>
        <p:spPr>
          <a:xfrm rot="5400000">
            <a:off x="7109875" y="4796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/>
          <p:nvPr/>
        </p:nvSpPr>
        <p:spPr>
          <a:xfrm>
            <a:off x="-6850" y="2746250"/>
            <a:ext cx="9150900" cy="239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7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/>
          <p:nvPr/>
        </p:nvSpPr>
        <p:spPr>
          <a:xfrm>
            <a:off x="7357575" y="-797000"/>
            <a:ext cx="25551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/>
          <p:nvPr/>
        </p:nvSpPr>
        <p:spPr>
          <a:xfrm rot="10800000" flipH="1">
            <a:off x="-7325" y="-14400"/>
            <a:ext cx="514200" cy="51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9"/>
          <p:cNvSpPr/>
          <p:nvPr/>
        </p:nvSpPr>
        <p:spPr>
          <a:xfrm rot="10800000">
            <a:off x="-4598200" y="477012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/>
          <p:nvPr/>
        </p:nvSpPr>
        <p:spPr>
          <a:xfrm rot="10800000" flipH="1">
            <a:off x="-7325" y="4665500"/>
            <a:ext cx="9155100" cy="5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ubTitle" idx="1"/>
          </p:nvPr>
        </p:nvSpPr>
        <p:spPr>
          <a:xfrm>
            <a:off x="847850" y="3227475"/>
            <a:ext cx="23481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subTitle" idx="2"/>
          </p:nvPr>
        </p:nvSpPr>
        <p:spPr>
          <a:xfrm>
            <a:off x="3461200" y="3227475"/>
            <a:ext cx="23481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ubTitle" idx="3"/>
          </p:nvPr>
        </p:nvSpPr>
        <p:spPr>
          <a:xfrm>
            <a:off x="6074525" y="3227476"/>
            <a:ext cx="23481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ubTitle" idx="4"/>
          </p:nvPr>
        </p:nvSpPr>
        <p:spPr>
          <a:xfrm>
            <a:off x="847850" y="2872450"/>
            <a:ext cx="2348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subTitle" idx="5"/>
          </p:nvPr>
        </p:nvSpPr>
        <p:spPr>
          <a:xfrm>
            <a:off x="3461204" y="2872450"/>
            <a:ext cx="2348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ubTitle" idx="6"/>
          </p:nvPr>
        </p:nvSpPr>
        <p:spPr>
          <a:xfrm>
            <a:off x="6074525" y="2872450"/>
            <a:ext cx="2348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/>
          <p:nvPr/>
        </p:nvSpPr>
        <p:spPr>
          <a:xfrm>
            <a:off x="6685175" y="-7970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713225" y="3623500"/>
            <a:ext cx="7717500" cy="9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/>
          <p:nvPr/>
        </p:nvSpPr>
        <p:spPr>
          <a:xfrm rot="10800000" flipH="1">
            <a:off x="-7325" y="75"/>
            <a:ext cx="9154200" cy="27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1983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 rot="10800000">
            <a:off x="5112875" y="475637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/>
              <a:t>NIKO NEKO_ Pan</a:t>
            </a:r>
            <a:r>
              <a:rPr lang="ko-KR">
                <a:solidFill>
                  <a:srgbClr val="F5A04F"/>
                </a:solidFill>
              </a:rPr>
              <a:t>Dang</a:t>
            </a:r>
            <a:endParaRPr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/>
              <a:t>Here is where your presentation begins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846600" y="1443000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375" y="270197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/>
          <p:nvPr/>
        </p:nvSpPr>
        <p:spPr>
          <a:xfrm>
            <a:off x="0" y="3623500"/>
            <a:ext cx="8430900" cy="152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713225" y="3252800"/>
            <a:ext cx="205200" cy="2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0"/>
          <p:cNvGrpSpPr/>
          <p:nvPr/>
        </p:nvGrpSpPr>
        <p:grpSpPr>
          <a:xfrm>
            <a:off x="-86650" y="-2579350"/>
            <a:ext cx="9957425" cy="5156700"/>
            <a:chOff x="-86650" y="-2579350"/>
            <a:chExt cx="9957425" cy="5156700"/>
          </a:xfrm>
        </p:grpSpPr>
        <p:cxnSp>
          <p:nvCxnSpPr>
            <p:cNvPr id="215" name="Google Shape;215;p10"/>
            <p:cNvCxnSpPr/>
            <p:nvPr/>
          </p:nvCxnSpPr>
          <p:spPr>
            <a:xfrm rot="10800000">
              <a:off x="-86650" y="539500"/>
              <a:ext cx="9214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6" name="Google Shape;216;p10"/>
            <p:cNvSpPr/>
            <p:nvPr/>
          </p:nvSpPr>
          <p:spPr>
            <a:xfrm rot="5400000">
              <a:off x="5852425" y="-1441000"/>
              <a:ext cx="5156700" cy="288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0"/>
          <p:cNvSpPr txBox="1"/>
          <p:nvPr/>
        </p:nvSpPr>
        <p:spPr>
          <a:xfrm>
            <a:off x="168123" y="43319"/>
            <a:ext cx="21515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2-4 DB 모델링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5091"/>
            <a:ext cx="9144000" cy="441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dirty="0"/>
              <a:t>03</a:t>
            </a:r>
            <a:endParaRPr dirty="0"/>
          </a:p>
        </p:txBody>
      </p:sp>
      <p:sp>
        <p:nvSpPr>
          <p:cNvPr id="224" name="Google Shape;224;p11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 txBox="1">
            <a:spLocks noGrp="1"/>
          </p:cNvSpPr>
          <p:nvPr>
            <p:ph type="title"/>
          </p:nvPr>
        </p:nvSpPr>
        <p:spPr>
          <a:xfrm>
            <a:off x="4381894" y="2578569"/>
            <a:ext cx="4297872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altLang="en-US"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소개</a:t>
            </a:r>
            <a:endParaRPr dirty="0"/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" y="116009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664" y="586993"/>
            <a:ext cx="521156" cy="40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009569" y="965187"/>
            <a:ext cx="158282" cy="137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2"/>
          <p:cNvGrpSpPr/>
          <p:nvPr/>
        </p:nvGrpSpPr>
        <p:grpSpPr>
          <a:xfrm>
            <a:off x="7738050" y="1366093"/>
            <a:ext cx="762871" cy="922817"/>
            <a:chOff x="933650" y="1175600"/>
            <a:chExt cx="762871" cy="922817"/>
          </a:xfrm>
        </p:grpSpPr>
        <p:pic>
          <p:nvPicPr>
            <p:cNvPr id="234" name="Google Shape;234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4442" y="1175600"/>
              <a:ext cx="544223" cy="544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12"/>
            <p:cNvSpPr txBox="1"/>
            <p:nvPr/>
          </p:nvSpPr>
          <p:spPr>
            <a:xfrm>
              <a:off x="933650" y="1790640"/>
              <a:ext cx="762871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구매자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50657" y="1373713"/>
            <a:ext cx="762871" cy="921186"/>
            <a:chOff x="5495214" y="3628355"/>
            <a:chExt cx="762871" cy="921186"/>
          </a:xfrm>
        </p:grpSpPr>
        <p:pic>
          <p:nvPicPr>
            <p:cNvPr id="237" name="Google Shape;237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78434" y="3628355"/>
              <a:ext cx="544222" cy="544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12"/>
            <p:cNvSpPr txBox="1"/>
            <p:nvPr/>
          </p:nvSpPr>
          <p:spPr>
            <a:xfrm>
              <a:off x="5495214" y="4241764"/>
              <a:ext cx="762871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판매자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13136" y="599522"/>
            <a:ext cx="521156" cy="405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2"/>
          <p:cNvGrpSpPr/>
          <p:nvPr/>
        </p:nvGrpSpPr>
        <p:grpSpPr>
          <a:xfrm>
            <a:off x="707886" y="1373713"/>
            <a:ext cx="762871" cy="905535"/>
            <a:chOff x="2294125" y="2937931"/>
            <a:chExt cx="762871" cy="905535"/>
          </a:xfrm>
        </p:grpSpPr>
        <p:pic>
          <p:nvPicPr>
            <p:cNvPr id="241" name="Google Shape;241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71241" y="2937931"/>
              <a:ext cx="544222" cy="568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2"/>
            <p:cNvSpPr txBox="1"/>
            <p:nvPr/>
          </p:nvSpPr>
          <p:spPr>
            <a:xfrm>
              <a:off x="2294125" y="3535689"/>
              <a:ext cx="762871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12"/>
          <p:cNvGrpSpPr/>
          <p:nvPr/>
        </p:nvGrpSpPr>
        <p:grpSpPr>
          <a:xfrm>
            <a:off x="4818652" y="3495790"/>
            <a:ext cx="533287" cy="791629"/>
            <a:chOff x="6804527" y="4206595"/>
            <a:chExt cx="533287" cy="791629"/>
          </a:xfrm>
        </p:grpSpPr>
        <p:pic>
          <p:nvPicPr>
            <p:cNvPr id="244" name="Google Shape;244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04527" y="4206595"/>
              <a:ext cx="512857" cy="544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52431" y="4751348"/>
              <a:ext cx="485383" cy="2468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009569" y="1779844"/>
            <a:ext cx="158282" cy="13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009569" y="2541768"/>
            <a:ext cx="158282" cy="13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009569" y="3318842"/>
            <a:ext cx="158282" cy="13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009569" y="4280466"/>
            <a:ext cx="158282" cy="13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3273" y="2541768"/>
            <a:ext cx="507097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427195" y="2567563"/>
            <a:ext cx="50709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/>
          <p:nvPr/>
        </p:nvSpPr>
        <p:spPr>
          <a:xfrm>
            <a:off x="4599558" y="349423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채팅하기</a:t>
            </a:r>
            <a:endParaRPr/>
          </a:p>
        </p:txBody>
      </p:sp>
      <p:sp>
        <p:nvSpPr>
          <p:cNvPr id="253" name="Google Shape;253;p12"/>
          <p:cNvSpPr/>
          <p:nvPr/>
        </p:nvSpPr>
        <p:spPr>
          <a:xfrm>
            <a:off x="4599558" y="1163885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/>
          </a:p>
        </p:txBody>
      </p:sp>
      <p:sp>
        <p:nvSpPr>
          <p:cNvPr id="254" name="Google Shape;254;p12"/>
          <p:cNvSpPr/>
          <p:nvPr/>
        </p:nvSpPr>
        <p:spPr>
          <a:xfrm>
            <a:off x="4599558" y="1956394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거래확정</a:t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4599558" y="2713623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후기작성</a:t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6370110" y="1156849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상품조회</a:t>
            </a:r>
            <a:endParaRPr/>
          </a:p>
        </p:txBody>
      </p:sp>
      <p:sp>
        <p:nvSpPr>
          <p:cNvPr id="257" name="Google Shape;257;p12"/>
          <p:cNvSpPr/>
          <p:nvPr/>
        </p:nvSpPr>
        <p:spPr>
          <a:xfrm>
            <a:off x="6370110" y="1956394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평판획득</a:t>
            </a:r>
            <a:endParaRPr/>
          </a:p>
        </p:txBody>
      </p:sp>
      <p:sp>
        <p:nvSpPr>
          <p:cNvPr id="258" name="Google Shape;258;p12"/>
          <p:cNvSpPr/>
          <p:nvPr/>
        </p:nvSpPr>
        <p:spPr>
          <a:xfrm>
            <a:off x="2729043" y="1163885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글 등록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2729043" y="1962068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평판획득</a:t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567724" y="2417230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상품조회</a:t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4599558" y="4485606"/>
            <a:ext cx="978777" cy="5232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징계</a:t>
            </a:r>
            <a:endParaRPr/>
          </a:p>
        </p:txBody>
      </p:sp>
      <p:sp>
        <p:nvSpPr>
          <p:cNvPr id="262" name="Google Shape;262;p12"/>
          <p:cNvSpPr txBox="1"/>
          <p:nvPr/>
        </p:nvSpPr>
        <p:spPr>
          <a:xfrm>
            <a:off x="168123" y="43319"/>
            <a:ext cx="260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프로젝트 구조도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4381894" y="2578569"/>
            <a:ext cx="3403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 설명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" y="116009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/>
          <p:nvPr/>
        </p:nvSpPr>
        <p:spPr>
          <a:xfrm>
            <a:off x="168123" y="43319"/>
            <a:ext cx="15007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</a:t>
            </a:r>
            <a:endParaRPr dirty="0"/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3053" t="14423" r="36717"/>
          <a:stretch/>
        </p:blipFill>
        <p:spPr>
          <a:xfrm>
            <a:off x="314705" y="725936"/>
            <a:ext cx="5656815" cy="42385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14"/>
          <p:cNvSpPr/>
          <p:nvPr/>
        </p:nvSpPr>
        <p:spPr>
          <a:xfrm>
            <a:off x="5012013" y="1766923"/>
            <a:ext cx="4042610" cy="19117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네비게이션바는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검색창과 상품등록, 알림, 내정보로 구성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상품은 제목과 가격, 주소로 구성하고 날짜는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현재 시간에서 등록시간을 계산하여 초, 분, 시간, 며칠전으로 표현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상품은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쿼리를 사용하여 최신 등록순으로 정렬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/>
        </p:nvSpPr>
        <p:spPr>
          <a:xfrm>
            <a:off x="168123" y="43319"/>
            <a:ext cx="26292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화면(리스트)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5"/>
          <p:cNvPicPr preferRelativeResize="0"/>
          <p:nvPr/>
        </p:nvPicPr>
        <p:blipFill rotWithShape="1">
          <a:blip r:embed="rId3">
            <a:alphaModFix/>
          </a:blip>
          <a:srcRect l="2799" t="14882" r="35389"/>
          <a:stretch/>
        </p:blipFill>
        <p:spPr>
          <a:xfrm>
            <a:off x="59635" y="751806"/>
            <a:ext cx="4866214" cy="36296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15"/>
          <p:cNvSpPr/>
          <p:nvPr/>
        </p:nvSpPr>
        <p:spPr>
          <a:xfrm>
            <a:off x="2206487" y="4061791"/>
            <a:ext cx="477078" cy="198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 rotWithShape="1">
          <a:blip r:embed="rId4">
            <a:alphaModFix/>
          </a:blip>
          <a:srcRect l="4058" t="19771" r="36646" b="8790"/>
          <a:stretch/>
        </p:blipFill>
        <p:spPr>
          <a:xfrm>
            <a:off x="3946562" y="1885122"/>
            <a:ext cx="4802538" cy="3134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86" name="Google Shape;286;p15"/>
          <p:cNvCxnSpPr>
            <a:stCxn id="284" idx="3"/>
          </p:cNvCxnSpPr>
          <p:nvPr/>
        </p:nvCxnSpPr>
        <p:spPr>
          <a:xfrm>
            <a:off x="2683565" y="4161183"/>
            <a:ext cx="126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15"/>
          <p:cNvSpPr/>
          <p:nvPr/>
        </p:nvSpPr>
        <p:spPr>
          <a:xfrm>
            <a:off x="5167961" y="751807"/>
            <a:ext cx="3163619" cy="5682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버튼으로 상품을 추가적으로 불러오도록 구현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5167961" y="1413608"/>
            <a:ext cx="3163619" cy="3779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불러올 상품이 없다면 버튼을 숨김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90" y="929408"/>
            <a:ext cx="3657602" cy="328654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p16"/>
          <p:cNvSpPr txBox="1"/>
          <p:nvPr/>
        </p:nvSpPr>
        <p:spPr>
          <a:xfrm>
            <a:off x="168123" y="43319"/>
            <a:ext cx="24240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로그인/회원가입</a:t>
            </a:r>
            <a:endParaRPr/>
          </a:p>
        </p:txBody>
      </p:sp>
      <p:sp>
        <p:nvSpPr>
          <p:cNvPr id="2" name="Google Shape;277;p14">
            <a:extLst>
              <a:ext uri="{FF2B5EF4-FFF2-40B4-BE49-F238E27FC236}">
                <a16:creationId xmlns:a16="http://schemas.microsoft.com/office/drawing/2014/main" id="{A6052683-8373-EFAA-3FC6-AFC1A585842A}"/>
              </a:ext>
            </a:extLst>
          </p:cNvPr>
          <p:cNvSpPr/>
          <p:nvPr/>
        </p:nvSpPr>
        <p:spPr>
          <a:xfrm>
            <a:off x="4878023" y="1478047"/>
            <a:ext cx="2817005" cy="7727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보안 설정과 인증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권한 관리를 위해 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사용해서 로그인 및 회원가입을 구현</a:t>
            </a:r>
            <a:endParaRPr lang="ko-KR" altLang="en-US"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 l="24799" t="8319" r="25402" b="-902"/>
          <a:stretch/>
        </p:blipFill>
        <p:spPr>
          <a:xfrm>
            <a:off x="733769" y="836284"/>
            <a:ext cx="3656058" cy="36668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17"/>
          <p:cNvSpPr txBox="1"/>
          <p:nvPr/>
        </p:nvSpPr>
        <p:spPr>
          <a:xfrm>
            <a:off x="168123" y="43319"/>
            <a:ext cx="1808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소셜 로그인</a:t>
            </a:r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1525747" y="1648972"/>
            <a:ext cx="194564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gmltmd189@hanmail.net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7;p14">
            <a:extLst>
              <a:ext uri="{FF2B5EF4-FFF2-40B4-BE49-F238E27FC236}">
                <a16:creationId xmlns:a16="http://schemas.microsoft.com/office/drawing/2014/main" id="{3A03BB4B-D7E4-0E34-3029-F69908A5CE7F}"/>
              </a:ext>
            </a:extLst>
          </p:cNvPr>
          <p:cNvSpPr/>
          <p:nvPr/>
        </p:nvSpPr>
        <p:spPr>
          <a:xfrm>
            <a:off x="4902009" y="1621393"/>
            <a:ext cx="3444341" cy="58286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OAuth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2.0 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통해 안전한 인증 프로토콜로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Kakao, Naver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로그인을 구현</a:t>
            </a:r>
            <a:endParaRPr lang="ko-KR" altLang="en-US"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168123" y="43319"/>
            <a:ext cx="25090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번호로 인증하기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3">
            <a:alphaModFix/>
          </a:blip>
          <a:srcRect l="32245" t="18411" r="32608" b="9070"/>
          <a:stretch/>
        </p:blipFill>
        <p:spPr>
          <a:xfrm>
            <a:off x="425940" y="981360"/>
            <a:ext cx="3398023" cy="3797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/>
          <p:nvPr/>
        </p:nvSpPr>
        <p:spPr>
          <a:xfrm>
            <a:off x="747223" y="3042921"/>
            <a:ext cx="2742965" cy="11192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2677143" y="2673398"/>
            <a:ext cx="659370" cy="2512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7;p14">
            <a:extLst>
              <a:ext uri="{FF2B5EF4-FFF2-40B4-BE49-F238E27FC236}">
                <a16:creationId xmlns:a16="http://schemas.microsoft.com/office/drawing/2014/main" id="{DC33AC3D-BA29-2285-A4CB-33C0E54F6A2E}"/>
              </a:ext>
            </a:extLst>
          </p:cNvPr>
          <p:cNvSpPr/>
          <p:nvPr/>
        </p:nvSpPr>
        <p:spPr>
          <a:xfrm>
            <a:off x="4361515" y="2698111"/>
            <a:ext cx="3923087" cy="777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r>
              <a:rPr lang="ko-KR" altLang="en-US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 통해 비동기식 인증번호 전송</a:t>
            </a:r>
            <a:endParaRPr lang="ko-KR" alt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cap="none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r>
              <a:rPr lang="ko-KR" altLang="en-US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를 사용하여 </a:t>
            </a:r>
            <a:r>
              <a:rPr lang="en-US" altLang="ko-KR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ko-KR" altLang="en-US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테이블과 연동</a:t>
            </a:r>
            <a:endParaRPr lang="ko-KR" alt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cap="non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사용자 정보 조회 및 저장 처리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7;p14">
            <a:extLst>
              <a:ext uri="{FF2B5EF4-FFF2-40B4-BE49-F238E27FC236}">
                <a16:creationId xmlns:a16="http://schemas.microsoft.com/office/drawing/2014/main" id="{B525108A-4575-EFB9-5466-8BED8710CCDB}"/>
              </a:ext>
            </a:extLst>
          </p:cNvPr>
          <p:cNvSpPr/>
          <p:nvPr/>
        </p:nvSpPr>
        <p:spPr>
          <a:xfrm>
            <a:off x="4361515" y="1553051"/>
            <a:ext cx="3923087" cy="777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Cool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SMS API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적용하여 휴대폰 번호를 통해 문자를 전송하고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발급 받은 인증번호로 인증하는 기능 구현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/>
        </p:nvSpPr>
        <p:spPr>
          <a:xfrm>
            <a:off x="168123" y="43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l="16741" t="8991" r="17475"/>
          <a:stretch/>
        </p:blipFill>
        <p:spPr>
          <a:xfrm>
            <a:off x="568232" y="845689"/>
            <a:ext cx="4606677" cy="34521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19"/>
          <p:cNvPicPr preferRelativeResize="0"/>
          <p:nvPr/>
        </p:nvPicPr>
        <p:blipFill rotWithShape="1">
          <a:blip r:embed="rId4">
            <a:alphaModFix/>
          </a:blip>
          <a:srcRect l="16076" t="16516" r="19497" b="-743"/>
          <a:stretch/>
        </p:blipFill>
        <p:spPr>
          <a:xfrm>
            <a:off x="3734384" y="695680"/>
            <a:ext cx="5891250" cy="41718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5">
            <a:alphaModFix/>
          </a:blip>
          <a:srcRect r="23798"/>
          <a:stretch/>
        </p:blipFill>
        <p:spPr>
          <a:xfrm>
            <a:off x="1486770" y="695680"/>
            <a:ext cx="1624833" cy="60371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2" name="Google Shape;322;p19"/>
          <p:cNvSpPr txBox="1"/>
          <p:nvPr/>
        </p:nvSpPr>
        <p:spPr>
          <a:xfrm>
            <a:off x="1856720" y="387903"/>
            <a:ext cx="13612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다중 검색 가능</a:t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5412149" y="839798"/>
            <a:ext cx="3403784" cy="5981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제목과 주소 테이블을 3개의 키워드까지 검색할 수 있도록 구현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ko-KR" sz="3600"/>
              <a:t>CONTENTS</a:t>
            </a:r>
            <a:endParaRPr sz="3600"/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 idx="2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title" idx="3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title" idx="4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title" idx="5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 idx="6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22" name="Google Shape;122;p2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팀원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개발 환경 및 일정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소개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동영상 시연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2"/>
          <p:cNvCxnSpPr/>
          <p:nvPr/>
        </p:nvCxnSpPr>
        <p:spPr>
          <a:xfrm>
            <a:off x="5922125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"/>
          <p:cNvCxnSpPr/>
          <p:nvPr/>
        </p:nvCxnSpPr>
        <p:spPr>
          <a:xfrm>
            <a:off x="3308788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2"/>
          <p:cNvCxnSpPr/>
          <p:nvPr/>
        </p:nvCxnSpPr>
        <p:spPr>
          <a:xfrm>
            <a:off x="695450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/>
        </p:nvSpPr>
        <p:spPr>
          <a:xfrm>
            <a:off x="168123" y="43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 rotWithShape="1">
          <a:blip r:embed="rId3">
            <a:alphaModFix/>
          </a:blip>
          <a:srcRect l="25198" t="9633" r="27092" b="-812"/>
          <a:stretch/>
        </p:blipFill>
        <p:spPr>
          <a:xfrm>
            <a:off x="343451" y="562134"/>
            <a:ext cx="4362595" cy="45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/>
          <p:nvPr/>
        </p:nvSpPr>
        <p:spPr>
          <a:xfrm>
            <a:off x="3413571" y="3812473"/>
            <a:ext cx="830638" cy="32108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t="26312" r="78436"/>
          <a:stretch/>
        </p:blipFill>
        <p:spPr>
          <a:xfrm>
            <a:off x="5390720" y="821312"/>
            <a:ext cx="2299896" cy="425698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33" name="Google Shape;333;p20"/>
          <p:cNvCxnSpPr>
            <a:cxnSpLocks/>
            <a:endCxn id="331" idx="1"/>
          </p:cNvCxnSpPr>
          <p:nvPr/>
        </p:nvCxnSpPr>
        <p:spPr>
          <a:xfrm flipV="1">
            <a:off x="4242608" y="2949803"/>
            <a:ext cx="1148112" cy="85530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4" name="Google Shape;334;p20"/>
          <p:cNvPicPr preferRelativeResize="0"/>
          <p:nvPr/>
        </p:nvPicPr>
        <p:blipFill rotWithShape="1">
          <a:blip r:embed="rId4">
            <a:alphaModFix/>
          </a:blip>
          <a:srcRect l="4466" t="28374" r="907" b="59411"/>
          <a:stretch/>
        </p:blipFill>
        <p:spPr>
          <a:xfrm>
            <a:off x="5528936" y="2080578"/>
            <a:ext cx="2023464" cy="4911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3;p19">
            <a:extLst>
              <a:ext uri="{FF2B5EF4-FFF2-40B4-BE49-F238E27FC236}">
                <a16:creationId xmlns:a16="http://schemas.microsoft.com/office/drawing/2014/main" id="{0DAE4ABA-4105-996D-0FA6-BF09FB4C96C4}"/>
              </a:ext>
            </a:extLst>
          </p:cNvPr>
          <p:cNvSpPr/>
          <p:nvPr/>
        </p:nvSpPr>
        <p:spPr>
          <a:xfrm>
            <a:off x="4897352" y="163585"/>
            <a:ext cx="3789448" cy="518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dirty="0"/>
              <a:t>구글 </a:t>
            </a:r>
            <a:r>
              <a:rPr lang="ko-KR" altLang="en-US" dirty="0" err="1"/>
              <a:t>파이어베이스</a:t>
            </a:r>
            <a:r>
              <a:rPr lang="ko-KR" altLang="en-US" dirty="0"/>
              <a:t> 리얼타임 데이터베이스로 </a:t>
            </a:r>
            <a:r>
              <a:rPr lang="ko-KR" altLang="en-US" dirty="0" err="1"/>
              <a:t>채팅방</a:t>
            </a:r>
            <a:r>
              <a:rPr lang="ko-KR" altLang="en-US" dirty="0"/>
              <a:t>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/>
        </p:nvSpPr>
        <p:spPr>
          <a:xfrm>
            <a:off x="168123" y="43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l="19740" t="8584" r="20029"/>
          <a:stretch/>
        </p:blipFill>
        <p:spPr>
          <a:xfrm>
            <a:off x="690339" y="1053646"/>
            <a:ext cx="4806548" cy="3951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868" y="123930"/>
            <a:ext cx="2603236" cy="489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/>
          <p:nvPr/>
        </p:nvSpPr>
        <p:spPr>
          <a:xfrm>
            <a:off x="3644891" y="2698362"/>
            <a:ext cx="1052460" cy="432686"/>
          </a:xfrm>
          <a:prstGeom prst="rect">
            <a:avLst/>
          </a:prstGeom>
          <a:solidFill>
            <a:srgbClr val="FFD2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148023" y="1704128"/>
            <a:ext cx="1528653" cy="460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3;p19">
            <a:extLst>
              <a:ext uri="{FF2B5EF4-FFF2-40B4-BE49-F238E27FC236}">
                <a16:creationId xmlns:a16="http://schemas.microsoft.com/office/drawing/2014/main" id="{D558803A-9F72-9059-C6DF-8095FB27C79E}"/>
              </a:ext>
            </a:extLst>
          </p:cNvPr>
          <p:cNvSpPr/>
          <p:nvPr/>
        </p:nvSpPr>
        <p:spPr>
          <a:xfrm>
            <a:off x="1845060" y="230426"/>
            <a:ext cx="3651827" cy="6513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고유 값으로 판매자 구매자 구별 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동일한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채팅방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유지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/>
        </p:nvSpPr>
        <p:spPr>
          <a:xfrm>
            <a:off x="168123" y="43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</a:t>
            </a:r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520" y="788757"/>
            <a:ext cx="2243965" cy="4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515" y="788757"/>
            <a:ext cx="2243965" cy="4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9315" y="2171547"/>
            <a:ext cx="3878945" cy="25782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/>
          <p:nvPr/>
        </p:nvSpPr>
        <p:spPr>
          <a:xfrm>
            <a:off x="2561716" y="1738058"/>
            <a:ext cx="487805" cy="1745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3;p19">
            <a:extLst>
              <a:ext uri="{FF2B5EF4-FFF2-40B4-BE49-F238E27FC236}">
                <a16:creationId xmlns:a16="http://schemas.microsoft.com/office/drawing/2014/main" id="{F420EF90-9FA9-E5D6-6516-D5BEA99D4DA5}"/>
              </a:ext>
            </a:extLst>
          </p:cNvPr>
          <p:cNvSpPr/>
          <p:nvPr/>
        </p:nvSpPr>
        <p:spPr>
          <a:xfrm>
            <a:off x="3521536" y="958113"/>
            <a:ext cx="2100928" cy="3487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토스페이 위젯으로 구현</a:t>
            </a:r>
          </a:p>
        </p:txBody>
      </p:sp>
      <p:sp>
        <p:nvSpPr>
          <p:cNvPr id="3" name="Google Shape;323;p19">
            <a:extLst>
              <a:ext uri="{FF2B5EF4-FFF2-40B4-BE49-F238E27FC236}">
                <a16:creationId xmlns:a16="http://schemas.microsoft.com/office/drawing/2014/main" id="{2059702E-AEDE-1E9B-1B9D-308B4F076AF3}"/>
              </a:ext>
            </a:extLst>
          </p:cNvPr>
          <p:cNvSpPr/>
          <p:nvPr/>
        </p:nvSpPr>
        <p:spPr>
          <a:xfrm>
            <a:off x="1541387" y="274151"/>
            <a:ext cx="800220" cy="3878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구매자</a:t>
            </a:r>
            <a:endParaRPr lang="ko-KR" altLang="en-US" dirty="0"/>
          </a:p>
        </p:txBody>
      </p:sp>
      <p:sp>
        <p:nvSpPr>
          <p:cNvPr id="4" name="Google Shape;323;p19">
            <a:extLst>
              <a:ext uri="{FF2B5EF4-FFF2-40B4-BE49-F238E27FC236}">
                <a16:creationId xmlns:a16="http://schemas.microsoft.com/office/drawing/2014/main" id="{51A3E109-8181-3CAF-4EEF-FB9B05D694FA}"/>
              </a:ext>
            </a:extLst>
          </p:cNvPr>
          <p:cNvSpPr/>
          <p:nvPr/>
        </p:nvSpPr>
        <p:spPr>
          <a:xfrm>
            <a:off x="6802395" y="256870"/>
            <a:ext cx="800220" cy="3878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판매자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/>
        </p:nvSpPr>
        <p:spPr>
          <a:xfrm>
            <a:off x="168123" y="43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</a:t>
            </a:r>
            <a:endParaRPr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520" y="788757"/>
            <a:ext cx="2243965" cy="4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515" y="788757"/>
            <a:ext cx="2243965" cy="4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 rotWithShape="1">
          <a:blip r:embed="rId5">
            <a:alphaModFix/>
          </a:blip>
          <a:srcRect t="56073" b="35490"/>
          <a:stretch/>
        </p:blipFill>
        <p:spPr>
          <a:xfrm>
            <a:off x="819514" y="3351912"/>
            <a:ext cx="2243966" cy="35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5">
            <a:alphaModFix/>
          </a:blip>
          <a:srcRect l="67567" t="50000" r="489" b="44016"/>
          <a:stretch/>
        </p:blipFill>
        <p:spPr>
          <a:xfrm>
            <a:off x="6116357" y="2971954"/>
            <a:ext cx="873683" cy="3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3"/>
          <p:cNvPicPr preferRelativeResize="0"/>
          <p:nvPr/>
        </p:nvPicPr>
        <p:blipFill rotWithShape="1">
          <a:blip r:embed="rId5">
            <a:alphaModFix/>
          </a:blip>
          <a:srcRect l="50209" t="53106" r="33308" b="44016"/>
          <a:stretch/>
        </p:blipFill>
        <p:spPr>
          <a:xfrm>
            <a:off x="6962119" y="3120130"/>
            <a:ext cx="450803" cy="14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5">
            <a:alphaModFix/>
          </a:blip>
          <a:srcRect t="56073" b="35490"/>
          <a:stretch/>
        </p:blipFill>
        <p:spPr>
          <a:xfrm>
            <a:off x="6080520" y="3279730"/>
            <a:ext cx="2243966" cy="35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3;p19">
            <a:extLst>
              <a:ext uri="{FF2B5EF4-FFF2-40B4-BE49-F238E27FC236}">
                <a16:creationId xmlns:a16="http://schemas.microsoft.com/office/drawing/2014/main" id="{9E23CCB7-6DFE-22D2-1D01-A0B48F5507EA}"/>
              </a:ext>
            </a:extLst>
          </p:cNvPr>
          <p:cNvSpPr/>
          <p:nvPr/>
        </p:nvSpPr>
        <p:spPr>
          <a:xfrm>
            <a:off x="3981704" y="2042574"/>
            <a:ext cx="1180591" cy="3878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결제완료 후</a:t>
            </a:r>
            <a:endParaRPr lang="ko-KR" altLang="en-US" dirty="0"/>
          </a:p>
        </p:txBody>
      </p:sp>
      <p:sp>
        <p:nvSpPr>
          <p:cNvPr id="3" name="Google Shape;323;p19">
            <a:extLst>
              <a:ext uri="{FF2B5EF4-FFF2-40B4-BE49-F238E27FC236}">
                <a16:creationId xmlns:a16="http://schemas.microsoft.com/office/drawing/2014/main" id="{8DB3DE65-0282-CAA1-AC43-CD1B8FBEF6AA}"/>
              </a:ext>
            </a:extLst>
          </p:cNvPr>
          <p:cNvSpPr/>
          <p:nvPr/>
        </p:nvSpPr>
        <p:spPr>
          <a:xfrm>
            <a:off x="1541387" y="274151"/>
            <a:ext cx="800220" cy="3878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구매자</a:t>
            </a:r>
            <a:endParaRPr lang="ko-KR" altLang="en-US" dirty="0"/>
          </a:p>
        </p:txBody>
      </p:sp>
      <p:sp>
        <p:nvSpPr>
          <p:cNvPr id="4" name="Google Shape;323;p19">
            <a:extLst>
              <a:ext uri="{FF2B5EF4-FFF2-40B4-BE49-F238E27FC236}">
                <a16:creationId xmlns:a16="http://schemas.microsoft.com/office/drawing/2014/main" id="{A745ECB6-EED3-9CC9-2FA6-48215EDA4C2B}"/>
              </a:ext>
            </a:extLst>
          </p:cNvPr>
          <p:cNvSpPr/>
          <p:nvPr/>
        </p:nvSpPr>
        <p:spPr>
          <a:xfrm>
            <a:off x="6802395" y="256870"/>
            <a:ext cx="800220" cy="3878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판매자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/>
        </p:nvSpPr>
        <p:spPr>
          <a:xfrm>
            <a:off x="168123" y="4331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찜</a:t>
            </a:r>
            <a:endParaRPr/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l="17383" t="8696" r="18341"/>
          <a:stretch/>
        </p:blipFill>
        <p:spPr>
          <a:xfrm>
            <a:off x="1257027" y="670097"/>
            <a:ext cx="5575124" cy="42897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4"/>
          <p:cNvPicPr preferRelativeResize="0"/>
          <p:nvPr/>
        </p:nvPicPr>
        <p:blipFill rotWithShape="1">
          <a:blip r:embed="rId3">
            <a:alphaModFix/>
          </a:blip>
          <a:srcRect l="26475" t="72004" r="42133" b="1797"/>
          <a:stretch/>
        </p:blipFill>
        <p:spPr>
          <a:xfrm>
            <a:off x="3909518" y="2327420"/>
            <a:ext cx="4301338" cy="19444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6" name="Google Shape;376;p24"/>
          <p:cNvSpPr/>
          <p:nvPr/>
        </p:nvSpPr>
        <p:spPr>
          <a:xfrm>
            <a:off x="2303452" y="4271854"/>
            <a:ext cx="858559" cy="5025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 l="30862" t="80147" r="65779" b="16894"/>
          <a:stretch/>
        </p:blipFill>
        <p:spPr>
          <a:xfrm>
            <a:off x="4562430" y="3683636"/>
            <a:ext cx="428380" cy="20445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/>
          <p:nvPr/>
        </p:nvSpPr>
        <p:spPr>
          <a:xfrm>
            <a:off x="3435633" y="4341158"/>
            <a:ext cx="3110353" cy="3639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Ajax를 사용하여 좋아요 기능을 구현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/>
        </p:nvSpPr>
        <p:spPr>
          <a:xfrm>
            <a:off x="168123" y="43319"/>
            <a:ext cx="15007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등록</a:t>
            </a:r>
            <a:endParaRPr/>
          </a:p>
        </p:txBody>
      </p:sp>
      <p:pic>
        <p:nvPicPr>
          <p:cNvPr id="384" name="Google Shape;384;p25"/>
          <p:cNvPicPr preferRelativeResize="0"/>
          <p:nvPr/>
        </p:nvPicPr>
        <p:blipFill rotWithShape="1">
          <a:blip r:embed="rId3">
            <a:alphaModFix/>
          </a:blip>
          <a:srcRect l="23035" t="1085" r="23636" b="10856"/>
          <a:stretch/>
        </p:blipFill>
        <p:spPr>
          <a:xfrm>
            <a:off x="516851" y="607273"/>
            <a:ext cx="3126468" cy="41571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5" name="Google Shape;385;p25"/>
          <p:cNvSpPr/>
          <p:nvPr/>
        </p:nvSpPr>
        <p:spPr>
          <a:xfrm>
            <a:off x="1535634" y="1012122"/>
            <a:ext cx="663114" cy="51653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963261" y="3015426"/>
            <a:ext cx="2303450" cy="145187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25"/>
          <p:cNvCxnSpPr/>
          <p:nvPr/>
        </p:nvCxnSpPr>
        <p:spPr>
          <a:xfrm rot="10800000" flipH="1">
            <a:off x="3266711" y="2988905"/>
            <a:ext cx="1284348" cy="28132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8" name="Google Shape;388;p25"/>
          <p:cNvSpPr/>
          <p:nvPr/>
        </p:nvSpPr>
        <p:spPr>
          <a:xfrm>
            <a:off x="2432189" y="1089915"/>
            <a:ext cx="1155074" cy="3238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등록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0393" y="1270387"/>
            <a:ext cx="4063444" cy="35031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" name="Google Shape;390;p25"/>
          <p:cNvSpPr/>
          <p:nvPr/>
        </p:nvSpPr>
        <p:spPr>
          <a:xfrm>
            <a:off x="5577840" y="773723"/>
            <a:ext cx="2955998" cy="3371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 </a:t>
            </a:r>
            <a:r>
              <a:rPr lang="ko-KR" alt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거래장소에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마커 찍기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5634" y="1012121"/>
            <a:ext cx="663114" cy="5165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6;p25">
            <a:extLst>
              <a:ext uri="{FF2B5EF4-FFF2-40B4-BE49-F238E27FC236}">
                <a16:creationId xmlns:a16="http://schemas.microsoft.com/office/drawing/2014/main" id="{BCD1F943-A2D3-CF1F-A39E-AD79EE8476CD}"/>
              </a:ext>
            </a:extLst>
          </p:cNvPr>
          <p:cNvSpPr/>
          <p:nvPr/>
        </p:nvSpPr>
        <p:spPr>
          <a:xfrm>
            <a:off x="1122694" y="1976845"/>
            <a:ext cx="1901859" cy="231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8;p25">
            <a:extLst>
              <a:ext uri="{FF2B5EF4-FFF2-40B4-BE49-F238E27FC236}">
                <a16:creationId xmlns:a16="http://schemas.microsoft.com/office/drawing/2014/main" id="{27E380E1-4343-0638-27AD-94ECE457B2B1}"/>
              </a:ext>
            </a:extLst>
          </p:cNvPr>
          <p:cNvSpPr/>
          <p:nvPr/>
        </p:nvSpPr>
        <p:spPr>
          <a:xfrm>
            <a:off x="3149948" y="1976845"/>
            <a:ext cx="2198428" cy="8075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숫자만 입력 가능</a:t>
            </a:r>
            <a:endParaRPr lang="en-US" altLang="ko-KR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천원 단위로 쉼표가 찍히도록 구현</a:t>
            </a:r>
            <a:endParaRPr lang="en-US" altLang="ko-KR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/>
      <p:bldP spid="388" grpId="0" animBg="1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/>
        </p:nvSpPr>
        <p:spPr>
          <a:xfrm>
            <a:off x="168123" y="43319"/>
            <a:ext cx="22028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판매완료_후기</a:t>
            </a: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3">
            <a:alphaModFix/>
          </a:blip>
          <a:srcRect l="36265" t="27644" r="46256" b="29046"/>
          <a:stretch/>
        </p:blipFill>
        <p:spPr>
          <a:xfrm>
            <a:off x="315044" y="681477"/>
            <a:ext cx="2816746" cy="37805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8" name="Google Shape;398;p26"/>
          <p:cNvPicPr preferRelativeResize="0"/>
          <p:nvPr/>
        </p:nvPicPr>
        <p:blipFill rotWithShape="1">
          <a:blip r:embed="rId4">
            <a:alphaModFix/>
          </a:blip>
          <a:srcRect l="28611" t="45274" r="62146" b="32958"/>
          <a:stretch/>
        </p:blipFill>
        <p:spPr>
          <a:xfrm>
            <a:off x="2792491" y="3020630"/>
            <a:ext cx="1664254" cy="212287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9" name="Google Shape;399;p26"/>
          <p:cNvPicPr preferRelativeResize="0"/>
          <p:nvPr/>
        </p:nvPicPr>
        <p:blipFill rotWithShape="1">
          <a:blip r:embed="rId5">
            <a:alphaModFix/>
          </a:blip>
          <a:srcRect l="27559" t="45372" r="62945" b="32221"/>
          <a:stretch/>
        </p:blipFill>
        <p:spPr>
          <a:xfrm>
            <a:off x="4540163" y="3020630"/>
            <a:ext cx="1659746" cy="212132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" name="Google Shape;400;p26"/>
          <p:cNvSpPr/>
          <p:nvPr/>
        </p:nvSpPr>
        <p:spPr>
          <a:xfrm>
            <a:off x="1723417" y="3496236"/>
            <a:ext cx="1036360" cy="2766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3;p19">
            <a:extLst>
              <a:ext uri="{FF2B5EF4-FFF2-40B4-BE49-F238E27FC236}">
                <a16:creationId xmlns:a16="http://schemas.microsoft.com/office/drawing/2014/main" id="{32FC169F-74DE-54A3-CD9B-A93496DC2AA6}"/>
              </a:ext>
            </a:extLst>
          </p:cNvPr>
          <p:cNvSpPr/>
          <p:nvPr/>
        </p:nvSpPr>
        <p:spPr>
          <a:xfrm>
            <a:off x="3350304" y="575085"/>
            <a:ext cx="3651827" cy="18023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/>
        </p:nvSpPr>
        <p:spPr>
          <a:xfrm>
            <a:off x="168123" y="43319"/>
            <a:ext cx="1808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평점</a:t>
            </a: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3">
            <a:alphaModFix/>
          </a:blip>
          <a:srcRect l="10912" t="13205" r="44783" b="49999"/>
          <a:stretch/>
        </p:blipFill>
        <p:spPr>
          <a:xfrm>
            <a:off x="821265" y="1077707"/>
            <a:ext cx="6642504" cy="29880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7" name="Google Shape;407;p27"/>
          <p:cNvSpPr/>
          <p:nvPr/>
        </p:nvSpPr>
        <p:spPr>
          <a:xfrm>
            <a:off x="3676762" y="555674"/>
            <a:ext cx="3787007" cy="3273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5A0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후기를 통해 받은 평가 점수로 매너 온도 변경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86;p25">
            <a:extLst>
              <a:ext uri="{FF2B5EF4-FFF2-40B4-BE49-F238E27FC236}">
                <a16:creationId xmlns:a16="http://schemas.microsoft.com/office/drawing/2014/main" id="{5D61CDEB-971E-E95A-B61D-E5F1A0BDA190}"/>
              </a:ext>
            </a:extLst>
          </p:cNvPr>
          <p:cNvSpPr/>
          <p:nvPr/>
        </p:nvSpPr>
        <p:spPr>
          <a:xfrm>
            <a:off x="3270955" y="1772863"/>
            <a:ext cx="921217" cy="56237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387;p25">
            <a:extLst>
              <a:ext uri="{FF2B5EF4-FFF2-40B4-BE49-F238E27FC236}">
                <a16:creationId xmlns:a16="http://schemas.microsoft.com/office/drawing/2014/main" id="{7C93E496-C8F6-9BF3-1218-7E965F5A0101}"/>
              </a:ext>
            </a:extLst>
          </p:cNvPr>
          <p:cNvCxnSpPr>
            <a:cxnSpLocks/>
          </p:cNvCxnSpPr>
          <p:nvPr/>
        </p:nvCxnSpPr>
        <p:spPr>
          <a:xfrm flipV="1">
            <a:off x="4192172" y="883015"/>
            <a:ext cx="232117" cy="88984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4424474" y="2618025"/>
            <a:ext cx="3629279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동영상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시연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9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" y="116009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31" y="321689"/>
            <a:ext cx="8299938" cy="45001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팀원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" y="116009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45;p32">
            <a:extLst>
              <a:ext uri="{FF2B5EF4-FFF2-40B4-BE49-F238E27FC236}">
                <a16:creationId xmlns:a16="http://schemas.microsoft.com/office/drawing/2014/main" id="{0B03CBD1-113F-9D88-9B0F-27BC2569C029}"/>
              </a:ext>
            </a:extLst>
          </p:cNvPr>
          <p:cNvSpPr/>
          <p:nvPr/>
        </p:nvSpPr>
        <p:spPr>
          <a:xfrm>
            <a:off x="1095332" y="967941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001DC-5002-43DD-51CC-6359EC2B1D22}"/>
              </a:ext>
            </a:extLst>
          </p:cNvPr>
          <p:cNvSpPr txBox="1"/>
          <p:nvPr/>
        </p:nvSpPr>
        <p:spPr>
          <a:xfrm>
            <a:off x="1032025" y="2077089"/>
            <a:ext cx="4331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판</a:t>
            </a:r>
            <a:r>
              <a:rPr lang="ko-KR" altLang="en-US" sz="1600" dirty="0">
                <a:solidFill>
                  <a:schemeClr val="bg2"/>
                </a:solidFill>
              </a:rPr>
              <a:t>당</a:t>
            </a:r>
            <a:r>
              <a:rPr lang="ko-KR" altLang="en-US" sz="1600" dirty="0"/>
              <a:t> 프로젝트 발표를 들어 주셔서 감사합니다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Google Shape;442;p32">
            <a:extLst>
              <a:ext uri="{FF2B5EF4-FFF2-40B4-BE49-F238E27FC236}">
                <a16:creationId xmlns:a16="http://schemas.microsoft.com/office/drawing/2014/main" id="{3C145CF7-1BD2-0E41-E5B5-262D0869A1F3}"/>
              </a:ext>
            </a:extLst>
          </p:cNvPr>
          <p:cNvSpPr txBox="1">
            <a:spLocks/>
          </p:cNvSpPr>
          <p:nvPr/>
        </p:nvSpPr>
        <p:spPr>
          <a:xfrm>
            <a:off x="982787" y="1329194"/>
            <a:ext cx="39612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47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8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4"/>
          <p:cNvCxnSpPr>
            <a:cxnSpLocks/>
          </p:cNvCxnSpPr>
          <p:nvPr/>
        </p:nvCxnSpPr>
        <p:spPr>
          <a:xfrm>
            <a:off x="3475122" y="1203302"/>
            <a:ext cx="0" cy="34779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4"/>
          <p:cNvCxnSpPr>
            <a:cxnSpLocks/>
          </p:cNvCxnSpPr>
          <p:nvPr/>
        </p:nvCxnSpPr>
        <p:spPr>
          <a:xfrm>
            <a:off x="6838098" y="1203302"/>
            <a:ext cx="0" cy="347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4"/>
          <p:cNvSpPr txBox="1"/>
          <p:nvPr/>
        </p:nvSpPr>
        <p:spPr>
          <a:xfrm>
            <a:off x="3555904" y="724982"/>
            <a:ext cx="1956191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00"/>
              <a:buFont typeface="Poppins ExtraBold"/>
              <a:buNone/>
            </a:pPr>
            <a:r>
              <a:rPr lang="ko-KR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강해마루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921793" y="724982"/>
            <a:ext cx="1956191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00"/>
              <a:buFont typeface="Poppins ExtraBold"/>
              <a:buNone/>
            </a:pPr>
            <a:r>
              <a:rPr lang="ko-KR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권도해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92357" y="724982"/>
            <a:ext cx="1956191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00"/>
              <a:buFont typeface="Poppins ExtraBold"/>
              <a:buNone/>
            </a:pPr>
            <a:r>
              <a:rPr lang="ko-KR" alt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팀장 </a:t>
            </a:r>
            <a:r>
              <a:rPr lang="ko-KR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김민재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4"/>
          <p:cNvCxnSpPr>
            <a:cxnSpLocks/>
          </p:cNvCxnSpPr>
          <p:nvPr/>
        </p:nvCxnSpPr>
        <p:spPr>
          <a:xfrm>
            <a:off x="330653" y="1203302"/>
            <a:ext cx="0" cy="347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4"/>
          <p:cNvSpPr txBox="1"/>
          <p:nvPr/>
        </p:nvSpPr>
        <p:spPr>
          <a:xfrm>
            <a:off x="6914786" y="1679631"/>
            <a:ext cx="201625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소셜로그인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SMS 번호인증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모달창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평점 구현</a:t>
            </a:r>
            <a:endParaRPr dirty="0"/>
          </a:p>
        </p:txBody>
      </p:sp>
      <p:sp>
        <p:nvSpPr>
          <p:cNvPr id="151" name="Google Shape;151;p4"/>
          <p:cNvSpPr txBox="1"/>
          <p:nvPr/>
        </p:nvSpPr>
        <p:spPr>
          <a:xfrm>
            <a:off x="391918" y="1679631"/>
            <a:ext cx="195618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lang="en-US" altLang="ko-KR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확인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 내의 결과물 조율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 관리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관리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536387" y="1679631"/>
            <a:ext cx="2161038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lang="en-US" altLang="ko-KR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상품상세페이지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상품등록페이지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프로필 일부 페이지 제작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4424475" y="3207475"/>
            <a:ext cx="340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4000">
                <a:latin typeface="Arial"/>
                <a:ea typeface="Arial"/>
                <a:cs typeface="Arial"/>
                <a:sym typeface="Arial"/>
              </a:rPr>
              <a:t>개발 환경 및 일정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" y="1160098"/>
            <a:ext cx="3526972" cy="14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/>
        </p:nvSpPr>
        <p:spPr>
          <a:xfrm>
            <a:off x="168123" y="43319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개발 일정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1DD1C-4128-3104-6B99-0A82203A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504984"/>
            <a:ext cx="7181850" cy="4248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/>
        </p:nvSpPr>
        <p:spPr>
          <a:xfrm>
            <a:off x="168123" y="43319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개발 환경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757476"/>
            <a:ext cx="8401050" cy="399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>
            <a:off x="0" y="438487"/>
            <a:ext cx="9144000" cy="15743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 방식</a:t>
            </a:r>
            <a:endParaRPr sz="21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를 이용한 MVC </a:t>
            </a:r>
            <a:r>
              <a:rPr lang="ko-KR" sz="105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altLang="ko-KR" sz="105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ko-KR" sz="105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</a:t>
            </a:r>
            <a:endParaRPr lang="en-US" altLang="ko-KR" sz="105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5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8"/>
          <p:cNvGrpSpPr/>
          <p:nvPr/>
        </p:nvGrpSpPr>
        <p:grpSpPr>
          <a:xfrm>
            <a:off x="1517500" y="1278142"/>
            <a:ext cx="6502896" cy="2959443"/>
            <a:chOff x="1423964" y="1872050"/>
            <a:chExt cx="6502896" cy="2959443"/>
          </a:xfrm>
        </p:grpSpPr>
        <p:sp>
          <p:nvSpPr>
            <p:cNvPr id="179" name="Google Shape;179;p8"/>
            <p:cNvSpPr/>
            <p:nvPr/>
          </p:nvSpPr>
          <p:spPr>
            <a:xfrm>
              <a:off x="1423964" y="2295557"/>
              <a:ext cx="1204784" cy="73339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cap="flat" cmpd="sng">
              <a:solidFill>
                <a:srgbClr val="E576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2823517" y="1872050"/>
              <a:ext cx="3385753" cy="2959443"/>
            </a:xfrm>
            <a:prstGeom prst="roundRect">
              <a:avLst>
                <a:gd name="adj" fmla="val 16667"/>
              </a:avLst>
            </a:prstGeom>
            <a:solidFill>
              <a:srgbClr val="E5760D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132945" y="3489521"/>
              <a:ext cx="1658894" cy="733400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cap="flat" cmpd="sng">
              <a:solidFill>
                <a:srgbClr val="E576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DataAccess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(DAO)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0149" y="2137425"/>
              <a:ext cx="1655806" cy="73339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cap="flat" cmpd="sng">
              <a:solidFill>
                <a:srgbClr val="E576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Servelet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Controller</a:t>
              </a:r>
              <a:r>
                <a:rPr lang="ko-KR" sz="105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 txBox="1"/>
            <p:nvPr/>
          </p:nvSpPr>
          <p:spPr>
            <a:xfrm>
              <a:off x="3317992" y="4429895"/>
              <a:ext cx="276409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   Application Server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026725" y="3363938"/>
              <a:ext cx="911229" cy="561961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cap="flat" cmpd="sng">
              <a:solidFill>
                <a:srgbClr val="E576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Jsp</a:t>
              </a:r>
              <a:r>
                <a:rPr lang="ko-KR" sz="105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6651025" y="3489521"/>
              <a:ext cx="1275835" cy="690153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cap="flat" cmpd="sng">
              <a:solidFill>
                <a:srgbClr val="E576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lang="en-US" altLang="ko-KR"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</a:rPr>
                <a:t>(Oracle)</a:t>
              </a:r>
              <a:endParaRPr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2754092" y="2433169"/>
              <a:ext cx="1204783" cy="22908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5318861" y="2986783"/>
              <a:ext cx="197708" cy="3618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5963100" y="3859833"/>
              <a:ext cx="531341" cy="1606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5946689" y="3622679"/>
              <a:ext cx="525161" cy="16063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 rot="-2945238">
              <a:off x="3704758" y="2994663"/>
              <a:ext cx="475889" cy="211821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 rot="2412659">
              <a:off x="2522735" y="3130410"/>
              <a:ext cx="524068" cy="21617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477704" y="2986783"/>
              <a:ext cx="197708" cy="3618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8"/>
          <p:cNvSpPr txBox="1"/>
          <p:nvPr/>
        </p:nvSpPr>
        <p:spPr>
          <a:xfrm>
            <a:off x="168123" y="43319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2-3 개발 방식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0" y="3623500"/>
            <a:ext cx="8430900" cy="152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713225" y="3252800"/>
            <a:ext cx="205200" cy="2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9"/>
          <p:cNvGrpSpPr/>
          <p:nvPr/>
        </p:nvGrpSpPr>
        <p:grpSpPr>
          <a:xfrm>
            <a:off x="-86650" y="-2579350"/>
            <a:ext cx="9957425" cy="5156700"/>
            <a:chOff x="-86650" y="-2579350"/>
            <a:chExt cx="9957425" cy="5156700"/>
          </a:xfrm>
        </p:grpSpPr>
        <p:cxnSp>
          <p:nvCxnSpPr>
            <p:cNvPr id="201" name="Google Shape;201;p9"/>
            <p:cNvCxnSpPr/>
            <p:nvPr/>
          </p:nvCxnSpPr>
          <p:spPr>
            <a:xfrm rot="10800000">
              <a:off x="-86650" y="539500"/>
              <a:ext cx="9214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9"/>
            <p:cNvSpPr/>
            <p:nvPr/>
          </p:nvSpPr>
          <p:spPr>
            <a:xfrm rot="5400000">
              <a:off x="5852425" y="-1441000"/>
              <a:ext cx="5156700" cy="288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9"/>
          <p:cNvSpPr txBox="1"/>
          <p:nvPr/>
        </p:nvSpPr>
        <p:spPr>
          <a:xfrm>
            <a:off x="168123" y="43319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2-4 형상 관리</a:t>
            </a:r>
            <a:endParaRPr dirty="0"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332326" y="678477"/>
            <a:ext cx="4482648" cy="4128745"/>
            <a:chOff x="4488383" y="593203"/>
            <a:chExt cx="4482648" cy="4128745"/>
          </a:xfrm>
        </p:grpSpPr>
        <p:pic>
          <p:nvPicPr>
            <p:cNvPr id="205" name="Google Shape;205;p9"/>
            <p:cNvPicPr preferRelativeResize="0"/>
            <p:nvPr/>
          </p:nvPicPr>
          <p:blipFill rotWithShape="1">
            <a:blip r:embed="rId3">
              <a:alphaModFix/>
            </a:blip>
            <a:srcRect l="9867" t="21250" b="42191"/>
            <a:stretch/>
          </p:blipFill>
          <p:spPr>
            <a:xfrm>
              <a:off x="4488383" y="593203"/>
              <a:ext cx="4482648" cy="1818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88383" y="2453420"/>
              <a:ext cx="4482648" cy="22685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EA50A4-6615-7BED-0B3A-2993B7443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" y="670484"/>
            <a:ext cx="3995442" cy="4128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363</Words>
  <Application>Microsoft Office PowerPoint</Application>
  <PresentationFormat>화면 슬라이드 쇼(16:9)</PresentationFormat>
  <Paragraphs>132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Raleway</vt:lpstr>
      <vt:lpstr>Hanken Grotesk</vt:lpstr>
      <vt:lpstr>Poppins</vt:lpstr>
      <vt:lpstr>Anaheim</vt:lpstr>
      <vt:lpstr>Poppins ExtraBold</vt:lpstr>
      <vt:lpstr>Arial</vt:lpstr>
      <vt:lpstr>Minimalist Orange Portfolio by Slidesgo</vt:lpstr>
      <vt:lpstr>NIKO NEKO_ PanDang</vt:lpstr>
      <vt:lpstr>CONTENTS</vt:lpstr>
      <vt:lpstr>팀원 소개</vt:lpstr>
      <vt:lpstr>PowerPoint 프레젠테이션</vt:lpstr>
      <vt:lpstr>개발 환경 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기술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동영상 시연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 NEKO_ PanDang</dc:title>
  <dc:creator>BigData</dc:creator>
  <cp:lastModifiedBy>BigData</cp:lastModifiedBy>
  <cp:revision>54</cp:revision>
  <dcterms:modified xsi:type="dcterms:W3CDTF">2023-12-01T03:35:55Z</dcterms:modified>
</cp:coreProperties>
</file>